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19"/>
  </p:notesMasterIdLst>
  <p:sldIdLst>
    <p:sldId id="256" r:id="rId2"/>
    <p:sldId id="268" r:id="rId3"/>
    <p:sldId id="269" r:id="rId4"/>
    <p:sldId id="270" r:id="rId5"/>
    <p:sldId id="271" r:id="rId6"/>
    <p:sldId id="259" r:id="rId7"/>
    <p:sldId id="257" r:id="rId8"/>
    <p:sldId id="258" r:id="rId9"/>
    <p:sldId id="261" r:id="rId10"/>
    <p:sldId id="262" r:id="rId11"/>
    <p:sldId id="272" r:id="rId12"/>
    <p:sldId id="273" r:id="rId13"/>
    <p:sldId id="263" r:id="rId14"/>
    <p:sldId id="264" r:id="rId15"/>
    <p:sldId id="265" r:id="rId16"/>
    <p:sldId id="266" r:id="rId17"/>
    <p:sldId id="267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29" autoAdjust="0"/>
    <p:restoredTop sz="94660"/>
  </p:normalViewPr>
  <p:slideViewPr>
    <p:cSldViewPr snapToGrid="0">
      <p:cViewPr>
        <p:scale>
          <a:sx n="73" d="100"/>
          <a:sy n="73" d="100"/>
        </p:scale>
        <p:origin x="-1128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tiff>
</file>

<file path=ppt/media/image13.tiff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5C691E-2817-42BC-B1D8-8F1AB3E3A828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0FA08D-9E86-4B2C-9F2C-987A5E22A992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699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5" y="2514601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5" y="4777383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CFA1A-CC31-46C9-A592-F169E16B1729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2" y="4323814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5" y="4529544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5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5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ABAA62-2B25-4939-B02D-58B2766CC1C1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3178178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5" y="3244143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51" y="609600"/>
            <a:ext cx="839392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3" y="3505200"/>
            <a:ext cx="7536555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5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0CED2-1C0C-4849-BA32-80DA131AC75A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8" y="3178178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5" y="3244143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3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0AF20-85DD-4303-858E-854C2F2D826A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5" y="4983091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51" y="609600"/>
            <a:ext cx="839392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8A592-9148-4ED4-908C-052590DF0190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8" y="491172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5" y="4983091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5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189" indent="0">
              <a:buFontTx/>
              <a:buNone/>
              <a:defRPr/>
            </a:lvl2pPr>
            <a:lvl3pPr marL="914377" indent="0">
              <a:buFontTx/>
              <a:buNone/>
              <a:defRPr/>
            </a:lvl3pPr>
            <a:lvl4pPr marL="1371566" indent="0">
              <a:buFontTx/>
              <a:buNone/>
              <a:defRPr/>
            </a:lvl4pPr>
            <a:lvl5pPr marL="1828754" indent="0">
              <a:buFontTx/>
              <a:buNone/>
              <a:defRPr/>
            </a:lvl5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CBAD8-BCE3-4265-94B8-DCA47D2BF30D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5" y="4983091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164F07-4E96-4880-A771-BCC8E2270292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4" y="627409"/>
            <a:ext cx="2207601" cy="5283817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9"/>
            <a:ext cx="6477000" cy="5283817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7223B-35A6-4285-B502-D7B30D64D420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7" y="624110"/>
            <a:ext cx="8911687" cy="128089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54E034-2CDD-4A2D-9B0C-B43D21AF9847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8" y="71437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5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5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1746E-1B06-4536-A4B1-A67E69142C04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3178178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5" y="3244143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C07E4-7867-4F87-9D3D-5766326C2CBE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8" y="71437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5" y="787785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5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32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5" cy="3354060"/>
          </a:xfrm>
        </p:spPr>
        <p:txBody>
          <a:bodyPr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543149-91D6-4302-B8FD-EA2647579AA0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8" y="71437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5" y="787785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37848-C2EF-4CC5-AA11-919F5FD524DB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8" y="71437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0DFDE-D005-4399-B48F-BB29A08D32C0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8" y="71437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5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92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5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60938B-C224-45D1-81C7-70816B78892C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71437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189" indent="0">
              <a:buNone/>
              <a:defRPr sz="1600"/>
            </a:lvl2pPr>
            <a:lvl3pPr marL="914377" indent="0">
              <a:buNone/>
              <a:defRPr sz="1600"/>
            </a:lvl3pPr>
            <a:lvl4pPr marL="1371566" indent="0">
              <a:buNone/>
              <a:defRPr sz="1600"/>
            </a:lvl4pPr>
            <a:lvl5pPr marL="1828754" indent="0">
              <a:buNone/>
              <a:defRPr sz="1600"/>
            </a:lvl5pPr>
            <a:lvl6pPr marL="2285943" indent="0">
              <a:buNone/>
              <a:defRPr sz="1600"/>
            </a:lvl6pPr>
            <a:lvl7pPr marL="2743131" indent="0">
              <a:buNone/>
              <a:defRPr sz="1600"/>
            </a:lvl7pPr>
            <a:lvl8pPr marL="3200320" indent="0">
              <a:buNone/>
              <a:defRPr sz="1600"/>
            </a:lvl8pPr>
            <a:lvl9pPr marL="3657509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81F08-4051-4CFD-B618-DB9163D2ACCC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8" y="4911729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5" y="4983091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3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5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7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3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9E3B1A-486E-4335-8889-54B3316944E4}" type="datetime1">
              <a:rPr lang="en-US" smtClean="0"/>
              <a:t>2/22/2018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5" y="6135812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5" y="787785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hf hdr="0" dt="0"/>
  <p:txStyles>
    <p:titleStyle>
      <a:lvl1pPr algn="l" defTabSz="457189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891" indent="-342891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32" indent="-28574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971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160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349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537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69EDEB-525D-4B7D-BBBC-52CC48FC9F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1169" y="0"/>
            <a:ext cx="8915399" cy="2262781"/>
          </a:xfrm>
        </p:spPr>
        <p:txBody>
          <a:bodyPr/>
          <a:lstStyle/>
          <a:p>
            <a:r>
              <a:rPr lang="it-IT" dirty="0"/>
              <a:t>Software Engineering II</a:t>
            </a:r>
            <a:br>
              <a:rPr lang="it-IT" dirty="0"/>
            </a:br>
            <a:r>
              <a:rPr lang="it-IT" dirty="0" err="1"/>
              <a:t>Travlendar</a:t>
            </a:r>
            <a:r>
              <a:rPr lang="it-IT" dirty="0"/>
              <a:t>+</a:t>
            </a:r>
            <a:endParaRPr lang="en-US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F6144C1-6FC9-4D5D-8B3E-45FD6BC0B4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1168" y="2408652"/>
            <a:ext cx="8915399" cy="1126283"/>
          </a:xfrm>
        </p:spPr>
        <p:txBody>
          <a:bodyPr/>
          <a:lstStyle/>
          <a:p>
            <a:r>
              <a:rPr lang="it-IT" dirty="0"/>
              <a:t>Matteo Marziali – Mirko Mantovani</a:t>
            </a:r>
          </a:p>
          <a:p>
            <a:r>
              <a:rPr lang="it-IT" dirty="0"/>
              <a:t>20/02/18</a:t>
            </a:r>
            <a:endParaRPr lang="en-US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4D8739C7-8E76-408F-B2A9-183C129E55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956" y="3185522"/>
            <a:ext cx="3666587" cy="1713424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12CF8767-3B15-4196-84C1-217DAD226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7393" y="2262781"/>
            <a:ext cx="7427617" cy="451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9781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2EC7880-C5D9-40A8-A6B0-3198AD07AD1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4619543" cy="685403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E2BC075-B146-435D-A26C-E841C7DE38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4" y="645106"/>
            <a:ext cx="3650279" cy="125989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2800" dirty="0"/>
              <a:t>High-</a:t>
            </a:r>
            <a:r>
              <a:rPr lang="it-IT" sz="2800" dirty="0" err="1"/>
              <a:t>level</a:t>
            </a:r>
            <a:r>
              <a:rPr lang="it-IT" sz="2800" dirty="0"/>
              <a:t> Component </a:t>
            </a:r>
            <a:r>
              <a:rPr lang="it-IT" sz="2800" dirty="0" err="1"/>
              <a:t>Diagram</a:t>
            </a:r>
            <a:endParaRPr lang="en-US" sz="2800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5512CE3-3839-4B46-A9A0-12190E1E7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20916" y="6135808"/>
            <a:ext cx="310896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/>
              <a:t>Mirko Mantovani – Matteo Marziali – 20/02/2018 – Travlendar+</a:t>
            </a:r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2146B13-8619-4DAE-B4CE-61869A7E5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1514" y="6133610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10</a:t>
            </a:fld>
            <a:endParaRPr lang="en-US" sz="1900"/>
          </a:p>
        </p:txBody>
      </p:sp>
      <p:pic>
        <p:nvPicPr>
          <p:cNvPr id="8" name="Segnaposto contenuto 7" descr="Immagine che contiene screenshot&#10;&#10;Descrizione generata con affidabilità molto elevata">
            <a:extLst>
              <a:ext uri="{FF2B5EF4-FFF2-40B4-BE49-F238E27FC236}">
                <a16:creationId xmlns:a16="http://schemas.microsoft.com/office/drawing/2014/main" id="{7BEDF67D-AAC7-4701-AB88-5DEF9C2C40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9542" y="0"/>
            <a:ext cx="7572458" cy="6853252"/>
          </a:xfrm>
        </p:spPr>
      </p:pic>
    </p:spTree>
    <p:extLst>
      <p:ext uri="{BB962C8B-B14F-4D97-AF65-F5344CB8AC3E}">
        <p14:creationId xmlns:p14="http://schemas.microsoft.com/office/powerpoint/2010/main" val="10884018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Deployment diagram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3727F64-AF7F-E649-9676-6560B958C5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78982" y="1535723"/>
            <a:ext cx="6102169" cy="4376127"/>
          </a:xfrm>
        </p:spPr>
      </p:pic>
    </p:spTree>
    <p:extLst>
      <p:ext uri="{BB962C8B-B14F-4D97-AF65-F5344CB8AC3E}">
        <p14:creationId xmlns:p14="http://schemas.microsoft.com/office/powerpoint/2010/main" val="1447595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1300B-0A26-4441-A43E-728FE8875E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web </a:t>
            </a:r>
            <a:r>
              <a:rPr lang="it-IT" dirty="0" err="1"/>
              <a:t>application</a:t>
            </a:r>
            <a:r>
              <a:rPr lang="it-IT" dirty="0"/>
              <a:t> vs. mobile </a:t>
            </a:r>
            <a:r>
              <a:rPr lang="it-IT" dirty="0" err="1"/>
              <a:t>application</a:t>
            </a:r>
            <a:r>
              <a:rPr lang="it-IT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AA0C7-6F86-A94C-8291-BF9CCC0F5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/>
              <a:t>Web </a:t>
            </a:r>
            <a:r>
              <a:rPr lang="it-IT" dirty="0" err="1"/>
              <a:t>application</a:t>
            </a:r>
            <a:r>
              <a:rPr lang="it-IT" dirty="0"/>
              <a:t>: </a:t>
            </a:r>
          </a:p>
          <a:p>
            <a:r>
              <a:rPr lang="it-IT" dirty="0"/>
              <a:t>Cross-</a:t>
            </a:r>
            <a:r>
              <a:rPr lang="it-IT" dirty="0" err="1"/>
              <a:t>platform</a:t>
            </a:r>
            <a:r>
              <a:rPr lang="it-IT" dirty="0"/>
              <a:t> </a:t>
            </a:r>
          </a:p>
          <a:p>
            <a:r>
              <a:rPr lang="it-IT" dirty="0"/>
              <a:t>Reliability </a:t>
            </a:r>
          </a:p>
          <a:p>
            <a:r>
              <a:rPr lang="it-IT" dirty="0" err="1"/>
              <a:t>Lightweight</a:t>
            </a:r>
            <a:r>
              <a:rPr lang="it-IT" dirty="0"/>
              <a:t> </a:t>
            </a:r>
          </a:p>
          <a:p>
            <a:endParaRPr lang="it-IT" dirty="0"/>
          </a:p>
          <a:p>
            <a:pPr marL="0" indent="0">
              <a:buNone/>
            </a:pPr>
            <a:r>
              <a:rPr lang="it-IT" dirty="0"/>
              <a:t>Mobile </a:t>
            </a:r>
            <a:r>
              <a:rPr lang="it-IT" dirty="0" err="1"/>
              <a:t>application</a:t>
            </a:r>
            <a:r>
              <a:rPr lang="it-IT" dirty="0"/>
              <a:t>: </a:t>
            </a:r>
          </a:p>
          <a:p>
            <a:r>
              <a:rPr lang="it-IT" dirty="0"/>
              <a:t>Compatibility </a:t>
            </a:r>
            <a:r>
              <a:rPr lang="it-IT" dirty="0" err="1"/>
              <a:t>problems</a:t>
            </a:r>
            <a:r>
              <a:rPr lang="it-IT" dirty="0"/>
              <a:t> </a:t>
            </a:r>
          </a:p>
          <a:p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reliable</a:t>
            </a:r>
            <a:r>
              <a:rPr lang="it-IT" dirty="0"/>
              <a:t> </a:t>
            </a:r>
          </a:p>
          <a:p>
            <a:r>
              <a:rPr lang="it-IT" dirty="0" err="1"/>
              <a:t>Less</a:t>
            </a:r>
            <a:r>
              <a:rPr lang="it-IT" dirty="0"/>
              <a:t> </a:t>
            </a:r>
            <a:r>
              <a:rPr lang="it-IT" dirty="0" err="1"/>
              <a:t>related</a:t>
            </a:r>
            <a:r>
              <a:rPr lang="it-IT" dirty="0"/>
              <a:t> with </a:t>
            </a:r>
            <a:r>
              <a:rPr lang="it-IT" dirty="0" err="1"/>
              <a:t>device</a:t>
            </a:r>
            <a:r>
              <a:rPr lang="it-IT" dirty="0"/>
              <a:t> performances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61C700-AFFB-3043-8324-4AA0B1DFC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Mirko Mantovani – Matteo Marziali – 20/02/2018 – </a:t>
            </a:r>
            <a:r>
              <a:rPr lang="it-IT" dirty="0" err="1"/>
              <a:t>Travlendar</a:t>
            </a:r>
            <a:r>
              <a:rPr lang="it-IT" dirty="0"/>
              <a:t>+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4CDABC-E1C1-DD4B-9441-AE41768F8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227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F6F6708-AEE0-479E-8B98-A53B43B9C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Implemented</a:t>
            </a:r>
            <a:r>
              <a:rPr lang="it-IT" dirty="0"/>
              <a:t> </a:t>
            </a:r>
            <a:r>
              <a:rPr lang="it-IT" dirty="0" err="1"/>
              <a:t>functionalities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2F9338B-A06F-4974-90BA-AC972A4A25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7614" y="1905000"/>
            <a:ext cx="8911687" cy="4772261"/>
          </a:xfrm>
        </p:spPr>
        <p:txBody>
          <a:bodyPr>
            <a:normAutofit/>
          </a:bodyPr>
          <a:lstStyle/>
          <a:p>
            <a:r>
              <a:rPr lang="it-IT" sz="2000" b="1" dirty="0"/>
              <a:t>[F1] </a:t>
            </a:r>
            <a:r>
              <a:rPr lang="it-IT" sz="2000" b="1" dirty="0" err="1"/>
              <a:t>Signup</a:t>
            </a:r>
            <a:r>
              <a:rPr lang="it-IT" sz="2000" b="1" dirty="0"/>
              <a:t> and Login</a:t>
            </a:r>
          </a:p>
          <a:p>
            <a:r>
              <a:rPr lang="en-US" sz="2000" b="1" dirty="0"/>
              <a:t>[F2] Meeting creation</a:t>
            </a:r>
          </a:p>
          <a:p>
            <a:r>
              <a:rPr lang="en-US" sz="2000" b="1" dirty="0"/>
              <a:t>[F3] Preferences set up 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+ avoid tolls, highways</a:t>
            </a:r>
          </a:p>
          <a:p>
            <a:r>
              <a:rPr lang="en-US" sz="2000" b="1" dirty="0"/>
              <a:t>[F4] Warnings management </a:t>
            </a:r>
          </a:p>
          <a:p>
            <a:r>
              <a:rPr lang="en-US" sz="2000" b="1" dirty="0"/>
              <a:t>[F5] Route generation</a:t>
            </a:r>
          </a:p>
          <a:p>
            <a:r>
              <a:rPr lang="en-US" sz="2000" b="1" dirty="0"/>
              <a:t>[F8] Update/Delete meeting</a:t>
            </a:r>
          </a:p>
          <a:p>
            <a:r>
              <a:rPr lang="en-US" sz="2000" b="1" dirty="0"/>
              <a:t>[F9] Add/Delete break</a:t>
            </a:r>
          </a:p>
          <a:p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[F10] Search meeting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11F0EBD-246F-4F93-BCE4-5321959EB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293DD82-F82B-4611-944B-47D466AF7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5107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18F25F-65FF-4BD0-B8C5-D08C2C032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Source code </a:t>
            </a:r>
            <a:r>
              <a:rPr lang="it-IT" dirty="0" err="1"/>
              <a:t>structure</a:t>
            </a:r>
            <a:r>
              <a:rPr lang="it-IT" dirty="0"/>
              <a:t> – </a:t>
            </a:r>
            <a:r>
              <a:rPr lang="it-IT" b="1" dirty="0"/>
              <a:t>Back end</a:t>
            </a:r>
            <a:endParaRPr lang="en-US" b="1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C988689-49C7-414F-A538-B08B3C9CB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4" y="1905000"/>
            <a:ext cx="8915397" cy="4006222"/>
          </a:xfrm>
        </p:spPr>
        <p:txBody>
          <a:bodyPr/>
          <a:lstStyle/>
          <a:p>
            <a:r>
              <a:rPr lang="it-IT" b="1" dirty="0" err="1"/>
              <a:t>Entities</a:t>
            </a:r>
            <a:r>
              <a:rPr lang="it-IT" b="1" dirty="0"/>
              <a:t>: </a:t>
            </a:r>
            <a:r>
              <a:rPr lang="it-IT" dirty="0"/>
              <a:t>Java </a:t>
            </a:r>
            <a:r>
              <a:rPr lang="it-IT" dirty="0" err="1"/>
              <a:t>entity</a:t>
            </a:r>
            <a:r>
              <a:rPr lang="it-IT" dirty="0"/>
              <a:t> classes </a:t>
            </a:r>
            <a:r>
              <a:rPr lang="it-IT" dirty="0" err="1"/>
              <a:t>mapped</a:t>
            </a:r>
            <a:r>
              <a:rPr lang="it-IT" dirty="0"/>
              <a:t> to the database </a:t>
            </a:r>
            <a:r>
              <a:rPr lang="it-IT" dirty="0" err="1"/>
              <a:t>through</a:t>
            </a:r>
            <a:r>
              <a:rPr lang="it-IT" dirty="0"/>
              <a:t> JPA</a:t>
            </a:r>
          </a:p>
          <a:p>
            <a:r>
              <a:rPr lang="it-IT" b="1" dirty="0" err="1"/>
              <a:t>Servlets</a:t>
            </a:r>
            <a:r>
              <a:rPr lang="it-IT" b="1" dirty="0"/>
              <a:t>: </a:t>
            </a:r>
            <a:r>
              <a:rPr lang="it-IT" dirty="0"/>
              <a:t>Handling http </a:t>
            </a:r>
            <a:r>
              <a:rPr lang="it-IT" dirty="0" err="1"/>
              <a:t>get</a:t>
            </a:r>
            <a:r>
              <a:rPr lang="it-IT" dirty="0"/>
              <a:t>/post </a:t>
            </a:r>
            <a:r>
              <a:rPr lang="it-IT" dirty="0" err="1"/>
              <a:t>requests</a:t>
            </a:r>
            <a:r>
              <a:rPr lang="it-IT" dirty="0"/>
              <a:t> and </a:t>
            </a:r>
            <a:r>
              <a:rPr lang="it-IT" dirty="0" err="1"/>
              <a:t>responses</a:t>
            </a:r>
            <a:r>
              <a:rPr lang="it-IT" dirty="0"/>
              <a:t>. </a:t>
            </a:r>
            <a:r>
              <a:rPr lang="it-IT" dirty="0" err="1"/>
              <a:t>Used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access points to </a:t>
            </a:r>
            <a:r>
              <a:rPr lang="it-IT" dirty="0" err="1"/>
              <a:t>customized</a:t>
            </a:r>
            <a:r>
              <a:rPr lang="it-IT" dirty="0"/>
              <a:t> </a:t>
            </a:r>
            <a:r>
              <a:rPr lang="it-IT" dirty="0" err="1"/>
              <a:t>JSPs</a:t>
            </a:r>
            <a:r>
              <a:rPr lang="it-IT" dirty="0"/>
              <a:t> or to </a:t>
            </a:r>
            <a:r>
              <a:rPr lang="it-IT" dirty="0" err="1"/>
              <a:t>manipulate</a:t>
            </a:r>
            <a:r>
              <a:rPr lang="it-IT" dirty="0"/>
              <a:t> data and compute </a:t>
            </a:r>
            <a:r>
              <a:rPr lang="it-IT" dirty="0" err="1"/>
              <a:t>results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dirty="0" err="1"/>
              <a:t>EJBs</a:t>
            </a:r>
            <a:endParaRPr lang="it-IT" dirty="0"/>
          </a:p>
          <a:p>
            <a:r>
              <a:rPr lang="it-IT" b="1" dirty="0"/>
              <a:t>Session </a:t>
            </a:r>
            <a:r>
              <a:rPr lang="it-IT" b="1" dirty="0" err="1"/>
              <a:t>Beans</a:t>
            </a:r>
            <a:r>
              <a:rPr lang="it-IT" b="1" dirty="0"/>
              <a:t>: </a:t>
            </a:r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it-IT" dirty="0" err="1"/>
              <a:t>interact</a:t>
            </a:r>
            <a:r>
              <a:rPr lang="it-IT" dirty="0"/>
              <a:t> with the database and </a:t>
            </a:r>
            <a:r>
              <a:rPr lang="it-IT" dirty="0" err="1"/>
              <a:t>run</a:t>
            </a:r>
            <a:r>
              <a:rPr lang="it-IT" dirty="0"/>
              <a:t> </a:t>
            </a:r>
            <a:r>
              <a:rPr lang="it-IT" dirty="0" err="1"/>
              <a:t>concurrently</a:t>
            </a:r>
            <a:r>
              <a:rPr lang="it-IT" dirty="0"/>
              <a:t> </a:t>
            </a:r>
            <a:r>
              <a:rPr lang="it-IT" dirty="0" err="1"/>
              <a:t>onerous</a:t>
            </a:r>
            <a:r>
              <a:rPr lang="it-IT" dirty="0"/>
              <a:t> </a:t>
            </a:r>
            <a:r>
              <a:rPr lang="it-IT" dirty="0" err="1"/>
              <a:t>algorithms</a:t>
            </a:r>
            <a:endParaRPr lang="it-IT" dirty="0"/>
          </a:p>
          <a:p>
            <a:r>
              <a:rPr lang="it-IT" b="1" dirty="0" err="1"/>
              <a:t>Utils</a:t>
            </a:r>
            <a:r>
              <a:rPr lang="it-IT" b="1" dirty="0"/>
              <a:t>: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it-IT" dirty="0" err="1"/>
              <a:t>plain</a:t>
            </a:r>
            <a:r>
              <a:rPr lang="it-IT" dirty="0"/>
              <a:t> Java classes with </a:t>
            </a:r>
            <a:r>
              <a:rPr lang="it-IT" dirty="0" err="1"/>
              <a:t>mainly</a:t>
            </a:r>
            <a:r>
              <a:rPr lang="it-IT" dirty="0"/>
              <a:t> </a:t>
            </a:r>
            <a:r>
              <a:rPr lang="it-IT" dirty="0" err="1"/>
              <a:t>static</a:t>
            </a:r>
            <a:r>
              <a:rPr lang="it-IT" dirty="0"/>
              <a:t> </a:t>
            </a:r>
            <a:r>
              <a:rPr lang="it-IT" dirty="0" err="1"/>
              <a:t>methods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by </a:t>
            </a:r>
            <a:r>
              <a:rPr lang="it-IT" dirty="0" err="1"/>
              <a:t>servlets</a:t>
            </a:r>
            <a:r>
              <a:rPr lang="it-IT" dirty="0"/>
              <a:t> and </a:t>
            </a:r>
            <a:r>
              <a:rPr lang="it-IT" dirty="0" err="1"/>
              <a:t>beans</a:t>
            </a: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DBCD11D-07D0-4D76-B5D2-49EB344B5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6ED2F8C-6DC5-49DE-98CD-AE6D16D84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39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18F25F-65FF-4BD0-B8C5-D08C2C0324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351" y="738169"/>
            <a:ext cx="8911687" cy="1280890"/>
          </a:xfrm>
        </p:spPr>
        <p:txBody>
          <a:bodyPr/>
          <a:lstStyle/>
          <a:p>
            <a:r>
              <a:rPr lang="it-IT" dirty="0"/>
              <a:t>Source code </a:t>
            </a:r>
            <a:r>
              <a:rPr lang="it-IT" dirty="0" err="1"/>
              <a:t>structure</a:t>
            </a:r>
            <a:r>
              <a:rPr lang="it-IT" dirty="0"/>
              <a:t> – </a:t>
            </a:r>
            <a:r>
              <a:rPr lang="it-IT" b="1" dirty="0"/>
              <a:t>Front end</a:t>
            </a:r>
            <a:endParaRPr lang="en-US" b="1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C988689-49C7-414F-A538-B08B3C9CB7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111" y="1543933"/>
            <a:ext cx="8804927" cy="1613116"/>
          </a:xfrm>
        </p:spPr>
        <p:txBody>
          <a:bodyPr/>
          <a:lstStyle/>
          <a:p>
            <a:r>
              <a:rPr lang="it-IT" b="1" dirty="0" err="1"/>
              <a:t>JSPs</a:t>
            </a:r>
            <a:r>
              <a:rPr lang="it-IT" dirty="0"/>
              <a:t> with </a:t>
            </a:r>
            <a:r>
              <a:rPr lang="it-IT" b="1" dirty="0"/>
              <a:t>no </a:t>
            </a:r>
            <a:r>
              <a:rPr lang="it-IT" b="1" dirty="0" err="1"/>
              <a:t>scriptlets</a:t>
            </a:r>
            <a:endParaRPr lang="it-IT" b="1" dirty="0"/>
          </a:p>
          <a:p>
            <a:r>
              <a:rPr lang="it-IT" b="1" dirty="0" err="1"/>
              <a:t>Dynamicity</a:t>
            </a:r>
            <a:r>
              <a:rPr lang="it-IT" dirty="0"/>
              <a:t> of html </a:t>
            </a:r>
            <a:r>
              <a:rPr lang="it-IT" dirty="0" err="1"/>
              <a:t>content</a:t>
            </a:r>
            <a:r>
              <a:rPr lang="it-IT" dirty="0"/>
              <a:t> </a:t>
            </a:r>
            <a:r>
              <a:rPr lang="it-IT" dirty="0" err="1"/>
              <a:t>mainly</a:t>
            </a:r>
            <a:r>
              <a:rPr lang="it-IT" dirty="0"/>
              <a:t> </a:t>
            </a:r>
            <a:r>
              <a:rPr lang="it-IT" dirty="0" err="1"/>
              <a:t>achieved</a:t>
            </a:r>
            <a:r>
              <a:rPr lang="it-IT" dirty="0"/>
              <a:t> by </a:t>
            </a:r>
            <a:r>
              <a:rPr lang="it-IT" dirty="0" err="1"/>
              <a:t>using</a:t>
            </a:r>
            <a:r>
              <a:rPr lang="it-IT" dirty="0"/>
              <a:t> </a:t>
            </a:r>
            <a:r>
              <a:rPr lang="it-IT" b="1" dirty="0" err="1"/>
              <a:t>Expression</a:t>
            </a:r>
            <a:r>
              <a:rPr lang="it-IT" b="1" dirty="0"/>
              <a:t> Language </a:t>
            </a:r>
            <a:r>
              <a:rPr lang="it-IT" dirty="0"/>
              <a:t>and </a:t>
            </a:r>
            <a:r>
              <a:rPr lang="it-IT" b="1" dirty="0"/>
              <a:t>JSTL</a:t>
            </a:r>
          </a:p>
          <a:p>
            <a:r>
              <a:rPr lang="it-IT" dirty="0"/>
              <a:t>CSS, </a:t>
            </a:r>
            <a:r>
              <a:rPr lang="it-IT" dirty="0" err="1"/>
              <a:t>Javascript</a:t>
            </a:r>
            <a:r>
              <a:rPr lang="it-IT" dirty="0"/>
              <a:t> </a:t>
            </a:r>
          </a:p>
          <a:p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DBCD11D-07D0-4D76-B5D2-49EB344B5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6ED2F8C-6DC5-49DE-98CD-AE6D16D84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9" name="Immagine 8" descr="Immagine che contiene interni, monitor, sedendo, nero&#10;&#10;Descrizione generata con affidabilità elevata">
            <a:extLst>
              <a:ext uri="{FF2B5EF4-FFF2-40B4-BE49-F238E27FC236}">
                <a16:creationId xmlns:a16="http://schemas.microsoft.com/office/drawing/2014/main" id="{F1061686-A9EC-4BE0-B8C9-73B48A840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5351" y="3157049"/>
            <a:ext cx="9477029" cy="2904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5056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CBFC6BC-E4B4-FD4C-A7B4-EB229784D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52195" y="1905000"/>
            <a:ext cx="8617487" cy="4230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211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4C661-C9D3-7B43-9A11-B536F0FAB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Testing</a:t>
            </a:r>
            <a:r>
              <a:rPr lang="it-IT" dirty="0"/>
              <a:t> on </a:t>
            </a:r>
            <a:r>
              <a:rPr lang="it-IT" dirty="0" err="1"/>
              <a:t>conflict</a:t>
            </a:r>
            <a:r>
              <a:rPr lang="it-IT" dirty="0"/>
              <a:t> management </a:t>
            </a:r>
            <a:r>
              <a:rPr lang="it-IT" dirty="0" err="1"/>
              <a:t>functionalities</a:t>
            </a:r>
            <a:r>
              <a:rPr lang="it-IT" dirty="0"/>
              <a:t>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1554376-794C-7A43-BA28-494E51B9CE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72303" y="1997255"/>
            <a:ext cx="5379815" cy="378100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B05809-6B94-834C-9971-C2BC411B4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46FF9B-C745-BD4D-B601-C440611AC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691982-E18D-C34B-8229-1AD133E2FE6F}"/>
              </a:ext>
            </a:extLst>
          </p:cNvPr>
          <p:cNvSpPr txBox="1"/>
          <p:nvPr/>
        </p:nvSpPr>
        <p:spPr>
          <a:xfrm>
            <a:off x="8546123" y="3137336"/>
            <a:ext cx="295848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 err="1"/>
              <a:t>Most</a:t>
            </a:r>
            <a:r>
              <a:rPr lang="it-IT" sz="2000" dirty="0"/>
              <a:t> </a:t>
            </a:r>
            <a:r>
              <a:rPr lang="it-IT" sz="2000" dirty="0" err="1"/>
              <a:t>complex</a:t>
            </a:r>
            <a:r>
              <a:rPr lang="it-IT" sz="2000" dirty="0"/>
              <a:t> </a:t>
            </a:r>
            <a:r>
              <a:rPr lang="it-IT" sz="2000" dirty="0" err="1"/>
              <a:t>coding</a:t>
            </a:r>
            <a:r>
              <a:rPr lang="it-IT" sz="2000" dirty="0"/>
              <a:t> part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dirty="0"/>
              <a:t>Core of the </a:t>
            </a:r>
            <a:r>
              <a:rPr lang="it-IT" sz="2000" dirty="0" err="1"/>
              <a:t>application</a:t>
            </a:r>
            <a:r>
              <a:rPr lang="it-IT" sz="2000" dirty="0"/>
              <a:t> 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92882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and the machine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</a:blip>
          <a:stretch>
            <a:fillRect/>
          </a:stretch>
        </p:blipFill>
        <p:spPr>
          <a:xfrm>
            <a:off x="2589212" y="1515581"/>
            <a:ext cx="8555038" cy="4811608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94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our project unique?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/>
              <a:t>Conflict management</a:t>
            </a:r>
            <a:r>
              <a:rPr lang="en-US" dirty="0"/>
              <a:t>: The conflict management is on the user, who can decide whether to ignore the overlap or to solve it by rescheduling appointments.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Why:</a:t>
            </a:r>
          </a:p>
          <a:p>
            <a:pPr defTabSz="914400">
              <a:spcBef>
                <a:spcPts val="0"/>
              </a:spcBef>
              <a:buClrTx/>
            </a:pPr>
            <a:r>
              <a:rPr lang="en-US" dirty="0"/>
              <a:t>User before </a:t>
            </a:r>
            <a:r>
              <a:rPr lang="en-US" dirty="0" err="1"/>
              <a:t>Travlendar</a:t>
            </a:r>
            <a:r>
              <a:rPr lang="en-US" dirty="0"/>
              <a:t>+</a:t>
            </a:r>
          </a:p>
          <a:p>
            <a:pPr defTabSz="914400">
              <a:spcBef>
                <a:spcPts val="0"/>
              </a:spcBef>
              <a:buClrTx/>
            </a:pPr>
            <a:r>
              <a:rPr lang="en-US" dirty="0"/>
              <a:t>No need to delete meetings in the system in case of cancelled appointments</a:t>
            </a:r>
          </a:p>
          <a:p>
            <a:pPr defTabSz="914400">
              <a:spcBef>
                <a:spcPts val="0"/>
              </a:spcBef>
              <a:buClrTx/>
            </a:pPr>
            <a:endParaRPr lang="en-US" dirty="0"/>
          </a:p>
          <a:p>
            <a:pPr marL="0" indent="0" defTabSz="914400">
              <a:spcBef>
                <a:spcPts val="0"/>
              </a:spcBef>
              <a:buClrTx/>
              <a:buNone/>
            </a:pPr>
            <a:r>
              <a:rPr lang="en-US" dirty="0"/>
              <a:t>Negative aspects: </a:t>
            </a:r>
          </a:p>
          <a:p>
            <a:pPr defTabSz="914400">
              <a:spcBef>
                <a:spcPts val="0"/>
              </a:spcBef>
              <a:buClrTx/>
            </a:pPr>
            <a:r>
              <a:rPr lang="en-US" dirty="0"/>
              <a:t>Additional complexity </a:t>
            </a:r>
          </a:p>
          <a:p>
            <a:pPr defTabSz="914400">
              <a:spcBef>
                <a:spcPts val="0"/>
              </a:spcBef>
              <a:buClrTx/>
            </a:pPr>
            <a:r>
              <a:rPr lang="en-US" dirty="0"/>
              <a:t>Possible side effects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4637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Conflict management sequence diagram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02927" y="1905000"/>
            <a:ext cx="5789641" cy="4147973"/>
          </a:xfrm>
          <a:prstGeom prst="rect">
            <a:avLst/>
          </a:prstGeo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79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Minor peculiarities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/>
              <a:t>Starting point Issue</a:t>
            </a:r>
            <a:r>
              <a:rPr lang="en-US" dirty="0"/>
              <a:t>: Each displayed route is computed between a (variable) starting point chosen by the user when he/she wants to see the route and the appointment location.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/>
              <a:t>Weekly breaks</a:t>
            </a:r>
            <a:r>
              <a:rPr lang="en-US" dirty="0"/>
              <a:t>: The system allows to set the breaks weekly, that is the break is automatically scheduled at the same day and the same time for every following week.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/>
              <a:t>Notifications to meeting participants</a:t>
            </a:r>
            <a:r>
              <a:rPr lang="en-US" dirty="0"/>
              <a:t>: Meeting participants are notified via e-mail in case of deletion.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dirty="0"/>
              <a:t>Reminders</a:t>
            </a:r>
            <a:r>
              <a:rPr lang="en-US" dirty="0"/>
              <a:t>: the user can set up a reminder and he will be notified before the meeting starts.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170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F6B97D-DB74-4509-A3A1-798F582C3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3370" y="566784"/>
            <a:ext cx="8911687" cy="807125"/>
          </a:xfrm>
        </p:spPr>
        <p:txBody>
          <a:bodyPr/>
          <a:lstStyle/>
          <a:p>
            <a:r>
              <a:rPr lang="it-IT" dirty="0"/>
              <a:t>Use Cases</a:t>
            </a:r>
            <a:endParaRPr lang="en-US" dirty="0"/>
          </a:p>
        </p:txBody>
      </p:sp>
      <p:pic>
        <p:nvPicPr>
          <p:cNvPr id="8" name="Segnaposto contenuto 7" descr="Immagine che contiene testo, mappa&#10;&#10;Descrizione generata con affidabilità molto elevata">
            <a:extLst>
              <a:ext uri="{FF2B5EF4-FFF2-40B4-BE49-F238E27FC236}">
                <a16:creationId xmlns:a16="http://schemas.microsoft.com/office/drawing/2014/main" id="{D1069849-D9EE-4AAF-BE9E-92FEBEFB048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87389" y="1216658"/>
            <a:ext cx="5247192" cy="5284276"/>
          </a:xfrm>
        </p:spPr>
      </p:pic>
      <p:pic>
        <p:nvPicPr>
          <p:cNvPr id="10" name="Segnaposto contenuto 9" descr="Immagine che contiene testo, mappa&#10;&#10;Descrizione generata con affidabilità molto elevata">
            <a:extLst>
              <a:ext uri="{FF2B5EF4-FFF2-40B4-BE49-F238E27FC236}">
                <a16:creationId xmlns:a16="http://schemas.microsoft.com/office/drawing/2014/main" id="{AEC5E942-CCCE-4CBD-A8A8-CFC258A3B3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57424" y="1152907"/>
            <a:ext cx="5380727" cy="5364000"/>
          </a:xfrm>
        </p:spPr>
      </p:pic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4C7868F-ECE1-4C5F-BF4F-869EFD433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6B07E17-ED9A-43E3-B172-C1F79A2AE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855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2EC7880-C5D9-40A8-A6B0-3198AD07AD1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-786"/>
            <a:ext cx="4619543" cy="685403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Segnaposto contenuto 11">
            <a:extLst>
              <a:ext uri="{FF2B5EF4-FFF2-40B4-BE49-F238E27FC236}">
                <a16:creationId xmlns:a16="http://schemas.microsoft.com/office/drawing/2014/main" id="{FE5A74C7-1291-4E70-9E09-3D77BAA446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16" r="1739" b="-1"/>
          <a:stretch/>
        </p:blipFill>
        <p:spPr>
          <a:xfrm>
            <a:off x="4643395" y="4748"/>
            <a:ext cx="7572457" cy="684850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094365BB-4530-4E84-AF35-59099B5D5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6" y="645106"/>
            <a:ext cx="3650279" cy="1259895"/>
          </a:xfrm>
        </p:spPr>
        <p:txBody>
          <a:bodyPr>
            <a:normAutofit/>
          </a:bodyPr>
          <a:lstStyle/>
          <a:p>
            <a:r>
              <a:rPr lang="it-IT" dirty="0" err="1"/>
              <a:t>Alloy</a:t>
            </a:r>
            <a:r>
              <a:rPr lang="it-IT" dirty="0"/>
              <a:t> </a:t>
            </a:r>
            <a:r>
              <a:rPr lang="it-IT" dirty="0" err="1"/>
              <a:t>modelling</a:t>
            </a: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DA445D2-7BCA-4157-ACA7-16F34CE15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20916" y="6135808"/>
            <a:ext cx="310896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/>
              <a:t>Mirko Mantovani – Matteo Marziali – 20/02/2018 – Travlendar+</a:t>
            </a:r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66100DC-641A-47A4-9E59-C0AD82EAD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1515" y="6133611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190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649226" y="2133600"/>
            <a:ext cx="3650279" cy="37592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 err="1"/>
              <a:t>Generated</a:t>
            </a:r>
            <a:r>
              <a:rPr lang="it-IT" dirty="0"/>
              <a:t> World 1</a:t>
            </a:r>
          </a:p>
          <a:p>
            <a:r>
              <a:rPr lang="it-IT" dirty="0"/>
              <a:t>Single user reality to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understand</a:t>
            </a:r>
            <a:r>
              <a:rPr lang="it-IT" dirty="0"/>
              <a:t> the </a:t>
            </a:r>
            <a:r>
              <a:rPr lang="it-IT" dirty="0" err="1"/>
              <a:t>usage</a:t>
            </a:r>
            <a:r>
              <a:rPr lang="it-IT" dirty="0"/>
              <a:t> of the </a:t>
            </a:r>
            <a:r>
              <a:rPr lang="it-IT" dirty="0" err="1"/>
              <a:t>application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the user </a:t>
            </a:r>
            <a:r>
              <a:rPr lang="it-IT" dirty="0" err="1"/>
              <a:t>context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0278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B2EC7880-C5D9-40A8-A6B0-3198AD07AD1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-786"/>
            <a:ext cx="4619543" cy="685403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Segnaposto contenuto 11">
            <a:extLst>
              <a:ext uri="{FF2B5EF4-FFF2-40B4-BE49-F238E27FC236}">
                <a16:creationId xmlns:a16="http://schemas.microsoft.com/office/drawing/2014/main" id="{FE5A74C7-1291-4E70-9E09-3D77BAA446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316" r="1739" b="-1"/>
          <a:stretch/>
        </p:blipFill>
        <p:spPr>
          <a:xfrm>
            <a:off x="4643395" y="4748"/>
            <a:ext cx="7572457" cy="6848504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094365BB-4530-4E84-AF35-59099B5D5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26" y="645106"/>
            <a:ext cx="3650279" cy="1259895"/>
          </a:xfrm>
        </p:spPr>
        <p:txBody>
          <a:bodyPr>
            <a:normAutofit/>
          </a:bodyPr>
          <a:lstStyle/>
          <a:p>
            <a:r>
              <a:rPr lang="it-IT" dirty="0" err="1"/>
              <a:t>Alloy</a:t>
            </a:r>
            <a:r>
              <a:rPr lang="it-IT" dirty="0"/>
              <a:t> </a:t>
            </a:r>
            <a:r>
              <a:rPr lang="it-IT" dirty="0" err="1"/>
              <a:t>modelling</a:t>
            </a: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DA445D2-7BCA-4157-ACA7-16F34CE15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20916" y="6135808"/>
            <a:ext cx="3108960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/>
              <a:t>Mirko Mantovani – Matteo Marziali – 20/02/2018 – Travlendar+</a:t>
            </a:r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66100DC-641A-47A4-9E59-C0AD82EAD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21515" y="6133611"/>
            <a:ext cx="779767" cy="36512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57F1E4F-1CFF-5643-939E-217C01CDF565}" type="slidenum">
              <a:rPr lang="en-US" sz="190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sz="1900"/>
          </a:p>
        </p:txBody>
      </p:sp>
      <p:sp>
        <p:nvSpPr>
          <p:cNvPr id="17" name="Content Placeholder 16"/>
          <p:cNvSpPr>
            <a:spLocks noGrp="1"/>
          </p:cNvSpPr>
          <p:nvPr>
            <p:ph idx="1"/>
          </p:nvPr>
        </p:nvSpPr>
        <p:spPr>
          <a:xfrm>
            <a:off x="649226" y="2133600"/>
            <a:ext cx="3650279" cy="37592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 err="1"/>
              <a:t>Generated</a:t>
            </a:r>
            <a:r>
              <a:rPr lang="it-IT" dirty="0"/>
              <a:t> World 2</a:t>
            </a:r>
          </a:p>
          <a:p>
            <a:r>
              <a:rPr lang="it-IT" dirty="0"/>
              <a:t>Multi-client </a:t>
            </a:r>
            <a:r>
              <a:rPr lang="it-IT" dirty="0" err="1"/>
              <a:t>perspective</a:t>
            </a:r>
            <a:r>
              <a:rPr lang="it-IT" dirty="0"/>
              <a:t> of the </a:t>
            </a:r>
            <a:r>
              <a:rPr lang="it-IT" dirty="0" err="1"/>
              <a:t>application</a:t>
            </a:r>
            <a:endParaRPr lang="en-US" dirty="0"/>
          </a:p>
        </p:txBody>
      </p:sp>
      <p:pic>
        <p:nvPicPr>
          <p:cNvPr id="6" name="Immagine 5" descr="Immagine che contiene testo, mappa&#10;&#10;Descrizione generata con affidabilità molto elevata">
            <a:extLst>
              <a:ext uri="{FF2B5EF4-FFF2-40B4-BE49-F238E27FC236}">
                <a16:creationId xmlns:a16="http://schemas.microsoft.com/office/drawing/2014/main" id="{E0D98719-7769-413D-B218-30C2F84D4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349" y="-4748"/>
            <a:ext cx="7514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542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7A3B98-6086-4EE6-97AD-415849A7A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High-</a:t>
            </a:r>
            <a:r>
              <a:rPr lang="it-IT" dirty="0" err="1"/>
              <a:t>level</a:t>
            </a:r>
            <a:r>
              <a:rPr lang="it-IT" dirty="0"/>
              <a:t> </a:t>
            </a:r>
            <a:r>
              <a:rPr lang="it-IT" dirty="0" err="1"/>
              <a:t>architecture</a:t>
            </a:r>
            <a:endParaRPr lang="en-US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D6386F0-F464-4956-A019-FA54B6006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sz="2400" b="1" dirty="0"/>
              <a:t>Client </a:t>
            </a:r>
            <a:r>
              <a:rPr lang="it-IT" sz="2400" b="1" dirty="0" err="1"/>
              <a:t>tier</a:t>
            </a:r>
            <a:r>
              <a:rPr lang="it-IT" sz="2400" b="1" dirty="0"/>
              <a:t>: </a:t>
            </a:r>
            <a:r>
              <a:rPr lang="it-IT" dirty="0"/>
              <a:t>input/output </a:t>
            </a:r>
            <a:r>
              <a:rPr lang="it-IT" dirty="0" err="1"/>
              <a:t>interactions</a:t>
            </a:r>
            <a:r>
              <a:rPr lang="it-IT" dirty="0"/>
              <a:t> with the User</a:t>
            </a:r>
          </a:p>
          <a:p>
            <a:r>
              <a:rPr lang="it-IT" sz="2400" b="1" dirty="0"/>
              <a:t>Web </a:t>
            </a:r>
            <a:r>
              <a:rPr lang="it-IT" sz="2400" b="1" dirty="0" err="1"/>
              <a:t>tier</a:t>
            </a:r>
            <a:r>
              <a:rPr lang="it-IT" sz="2400" b="1" dirty="0"/>
              <a:t>: </a:t>
            </a:r>
            <a:r>
              <a:rPr lang="it-IT" dirty="0" err="1"/>
              <a:t>receives</a:t>
            </a:r>
            <a:r>
              <a:rPr lang="it-IT" dirty="0"/>
              <a:t> </a:t>
            </a:r>
            <a:r>
              <a:rPr lang="it-IT" dirty="0" err="1"/>
              <a:t>requests</a:t>
            </a:r>
            <a:r>
              <a:rPr lang="it-IT" dirty="0"/>
              <a:t> from client and </a:t>
            </a:r>
            <a:r>
              <a:rPr lang="it-IT" dirty="0" err="1"/>
              <a:t>sends</a:t>
            </a:r>
            <a:r>
              <a:rPr lang="it-IT" dirty="0"/>
              <a:t> a </a:t>
            </a:r>
            <a:r>
              <a:rPr lang="it-IT" dirty="0" err="1"/>
              <a:t>response</a:t>
            </a:r>
            <a:r>
              <a:rPr lang="it-IT" dirty="0"/>
              <a:t> </a:t>
            </a:r>
            <a:r>
              <a:rPr lang="it-IT" dirty="0" err="1"/>
              <a:t>after</a:t>
            </a:r>
            <a:r>
              <a:rPr lang="it-IT" dirty="0"/>
              <a:t> the data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processed</a:t>
            </a:r>
            <a:r>
              <a:rPr lang="it-IT" dirty="0"/>
              <a:t> by the business </a:t>
            </a:r>
            <a:r>
              <a:rPr lang="it-IT" dirty="0" err="1"/>
              <a:t>logic</a:t>
            </a:r>
            <a:r>
              <a:rPr lang="it-IT" dirty="0"/>
              <a:t> and ready to be </a:t>
            </a:r>
            <a:r>
              <a:rPr lang="it-IT" dirty="0" err="1"/>
              <a:t>sent</a:t>
            </a:r>
            <a:r>
              <a:rPr lang="it-IT" dirty="0"/>
              <a:t> back to the client</a:t>
            </a:r>
          </a:p>
          <a:p>
            <a:r>
              <a:rPr lang="it-IT" sz="2400" b="1" dirty="0"/>
              <a:t>Business </a:t>
            </a:r>
            <a:r>
              <a:rPr lang="it-IT" sz="2400" b="1" dirty="0" err="1"/>
              <a:t>logic</a:t>
            </a:r>
            <a:r>
              <a:rPr lang="it-IT" sz="2400" b="1" dirty="0"/>
              <a:t> </a:t>
            </a:r>
            <a:r>
              <a:rPr lang="it-IT" sz="2400" b="1" dirty="0" err="1"/>
              <a:t>tier</a:t>
            </a:r>
            <a:r>
              <a:rPr lang="it-IT" sz="2400" b="1" dirty="0"/>
              <a:t>: </a:t>
            </a:r>
            <a:r>
              <a:rPr lang="it-IT" dirty="0" err="1"/>
              <a:t>receives</a:t>
            </a:r>
            <a:r>
              <a:rPr lang="it-IT" dirty="0"/>
              <a:t> data from the web </a:t>
            </a:r>
            <a:r>
              <a:rPr lang="it-IT" dirty="0" err="1"/>
              <a:t>tier</a:t>
            </a:r>
            <a:r>
              <a:rPr lang="it-IT" dirty="0"/>
              <a:t>, </a:t>
            </a:r>
            <a:r>
              <a:rPr lang="it-IT" dirty="0" err="1"/>
              <a:t>processes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, CRUD </a:t>
            </a:r>
            <a:r>
              <a:rPr lang="it-IT" dirty="0" err="1"/>
              <a:t>directives</a:t>
            </a:r>
            <a:r>
              <a:rPr lang="it-IT" dirty="0"/>
              <a:t> to the </a:t>
            </a:r>
            <a:r>
              <a:rPr lang="it-IT" dirty="0" err="1"/>
              <a:t>persistence</a:t>
            </a:r>
            <a:r>
              <a:rPr lang="it-IT" dirty="0"/>
              <a:t> </a:t>
            </a:r>
            <a:r>
              <a:rPr lang="it-IT" dirty="0" err="1"/>
              <a:t>tier</a:t>
            </a:r>
            <a:endParaRPr lang="it-IT" dirty="0"/>
          </a:p>
          <a:p>
            <a:r>
              <a:rPr lang="it-IT" sz="2400" b="1" dirty="0" err="1"/>
              <a:t>Persistence</a:t>
            </a:r>
            <a:r>
              <a:rPr lang="it-IT" sz="2400" b="1" dirty="0"/>
              <a:t> </a:t>
            </a:r>
            <a:r>
              <a:rPr lang="it-IT" sz="2400" b="1" dirty="0" err="1"/>
              <a:t>tier</a:t>
            </a:r>
            <a:r>
              <a:rPr lang="it-IT" sz="2400" b="1" dirty="0"/>
              <a:t>: </a:t>
            </a:r>
            <a:r>
              <a:rPr lang="it-IT" dirty="0"/>
              <a:t>stores and </a:t>
            </a:r>
            <a:r>
              <a:rPr lang="it-IT" dirty="0" err="1"/>
              <a:t>retrieves</a:t>
            </a:r>
            <a:r>
              <a:rPr lang="it-IT" dirty="0"/>
              <a:t> information from the database</a:t>
            </a:r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23CA36F-2E6D-4D4F-A6AD-9A5F26BD5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Mirko Mantovani – Matteo Marziali – 20/02/2018 – Travlendar+</a:t>
            </a:r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1A5CE0E5-516C-4785-9E10-763F19420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141446"/>
      </p:ext>
    </p:extLst>
  </p:cSld>
  <p:clrMapOvr>
    <a:masterClrMapping/>
  </p:clrMapOvr>
</p:sld>
</file>

<file path=ppt/theme/theme1.xml><?xml version="1.0" encoding="utf-8"?>
<a:theme xmlns:a="http://schemas.openxmlformats.org/drawingml/2006/main" name="Filo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935</TotalTime>
  <Words>655</Words>
  <Application>Microsoft Office PowerPoint</Application>
  <PresentationFormat>Widescreen</PresentationFormat>
  <Paragraphs>103</Paragraphs>
  <Slides>17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2" baseType="lpstr">
      <vt:lpstr>Arial</vt:lpstr>
      <vt:lpstr>Calibri</vt:lpstr>
      <vt:lpstr>Century Gothic</vt:lpstr>
      <vt:lpstr>Wingdings 3</vt:lpstr>
      <vt:lpstr>Filo</vt:lpstr>
      <vt:lpstr>Software Engineering II Travlendar+</vt:lpstr>
      <vt:lpstr>The world and the machine</vt:lpstr>
      <vt:lpstr>What makes our project unique?</vt:lpstr>
      <vt:lpstr>Conflict management sequence diagram</vt:lpstr>
      <vt:lpstr>Minor peculiarities</vt:lpstr>
      <vt:lpstr>Use Cases</vt:lpstr>
      <vt:lpstr>Alloy modelling</vt:lpstr>
      <vt:lpstr>Alloy modelling</vt:lpstr>
      <vt:lpstr>High-level architecture</vt:lpstr>
      <vt:lpstr>High-level Component Diagram</vt:lpstr>
      <vt:lpstr>Deployment diagram</vt:lpstr>
      <vt:lpstr>web application vs. mobile application?</vt:lpstr>
      <vt:lpstr>Implemented functionalities</vt:lpstr>
      <vt:lpstr>Source code structure – Back end</vt:lpstr>
      <vt:lpstr>Source code structure – Front end</vt:lpstr>
      <vt:lpstr>Testing</vt:lpstr>
      <vt:lpstr>Testing on conflict management functionalities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 II Travlendar+</dc:title>
  <dc:creator>Mirko Mantovani</dc:creator>
  <cp:lastModifiedBy>Mirko Mantovani</cp:lastModifiedBy>
  <cp:revision>32</cp:revision>
  <dcterms:created xsi:type="dcterms:W3CDTF">2018-02-20T20:26:14Z</dcterms:created>
  <dcterms:modified xsi:type="dcterms:W3CDTF">2018-02-21T23:47:23Z</dcterms:modified>
</cp:coreProperties>
</file>

<file path=docProps/thumbnail.jpeg>
</file>